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notesMasterIdLst>
    <p:notesMasterId r:id="rId23"/>
  </p:notesMasterIdLst>
  <p:sldIdLst>
    <p:sldId id="256" r:id="rId3"/>
    <p:sldId id="257" r:id="rId4"/>
    <p:sldId id="366" r:id="rId5"/>
    <p:sldId id="367" r:id="rId6"/>
    <p:sldId id="387" r:id="rId7"/>
    <p:sldId id="380" r:id="rId8"/>
    <p:sldId id="386" r:id="rId9"/>
    <p:sldId id="381" r:id="rId10"/>
    <p:sldId id="390" r:id="rId11"/>
    <p:sldId id="382" r:id="rId12"/>
    <p:sldId id="372" r:id="rId13"/>
    <p:sldId id="376" r:id="rId14"/>
    <p:sldId id="383" r:id="rId15"/>
    <p:sldId id="389" r:id="rId16"/>
    <p:sldId id="391" r:id="rId17"/>
    <p:sldId id="384" r:id="rId18"/>
    <p:sldId id="388" r:id="rId19"/>
    <p:sldId id="385" r:id="rId20"/>
    <p:sldId id="392" r:id="rId21"/>
    <p:sldId id="393" r:id="rId22"/>
  </p:sldIdLst>
  <p:sldSz cx="9144000" cy="5143500" type="screen16x9"/>
  <p:notesSz cx="9144000" cy="6858000"/>
  <p:embeddedFontLst>
    <p:embeddedFont>
      <p:font typeface="a고딕15" panose="02020600000000000000" pitchFamily="18" charset="-127"/>
      <p:regular r:id="rId24"/>
    </p:embeddedFont>
    <p:embeddedFont>
      <p:font typeface="a고딕18" panose="02020600000000000000" pitchFamily="18" charset="-127"/>
      <p:regular r:id="rId25"/>
    </p:embeddedFont>
    <p:embeddedFont>
      <p:font typeface="a고딕13" panose="02020600000000000000" pitchFamily="18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a고딕11" panose="02020600000000000000" pitchFamily="18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5" userDrawn="1">
          <p15:clr>
            <a:srgbClr val="A4A3A4"/>
          </p15:clr>
        </p15:guide>
        <p15:guide id="2" pos="31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66"/>
    <a:srgbClr val="376091"/>
    <a:srgbClr val="6286A6"/>
    <a:srgbClr val="3B5A7D"/>
    <a:srgbClr val="448E85"/>
    <a:srgbClr val="F2F2F2"/>
    <a:srgbClr val="427198"/>
    <a:srgbClr val="5E7C94"/>
    <a:srgbClr val="688E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48" autoAdjust="0"/>
    <p:restoredTop sz="84738" autoAdjust="0"/>
  </p:normalViewPr>
  <p:slideViewPr>
    <p:cSldViewPr>
      <p:cViewPr varScale="1">
        <p:scale>
          <a:sx n="72" d="100"/>
          <a:sy n="72" d="100"/>
        </p:scale>
        <p:origin x="72" y="576"/>
      </p:cViewPr>
      <p:guideLst>
        <p:guide orient="horz" pos="1575"/>
        <p:guide pos="3107"/>
      </p:guideLst>
    </p:cSldViewPr>
  </p:slideViewPr>
  <p:outlineViewPr>
    <p:cViewPr>
      <p:scale>
        <a:sx n="33" d="100"/>
        <a:sy n="33" d="100"/>
      </p:scale>
      <p:origin x="0" y="-4805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79AABD-13BD-444F-8D0D-D017224E7344}" type="datetimeFigureOut">
              <a:rPr lang="ko-KR" altLang="en-US" smtClean="0"/>
              <a:pPr/>
              <a:t>2019-04-10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66332-6F7D-48AC-9D8D-AF832F4C63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20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오늘은 조건문과 반복문에 대한 간단한 설명을 하고 예제문제를 몇 개 풀어보겠습니다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34570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스위치문은 </a:t>
            </a:r>
            <a:r>
              <a:rPr lang="en-US" altLang="ko-KR" dirty="0"/>
              <a:t>case</a:t>
            </a:r>
            <a:r>
              <a:rPr lang="ko-KR" altLang="en-US" dirty="0"/>
              <a:t>를 이용하여 조건을 나누는 문장입니다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Switch </a:t>
            </a:r>
            <a:r>
              <a:rPr lang="ko-KR" altLang="en-US" dirty="0"/>
              <a:t>함수 의 괄호안에 조건을 따지는 정수 혹은 정수형 변수가 들어가고 </a:t>
            </a:r>
            <a:endParaRPr lang="en-US" altLang="ko-KR" dirty="0"/>
          </a:p>
          <a:p>
            <a:r>
              <a:rPr lang="en-US" altLang="ko-KR" dirty="0"/>
              <a:t>case</a:t>
            </a:r>
            <a:r>
              <a:rPr lang="ko-KR" altLang="en-US" dirty="0"/>
              <a:t>에 맞는 정수일 경우 그 </a:t>
            </a:r>
            <a:r>
              <a:rPr lang="en-US" altLang="ko-KR" dirty="0"/>
              <a:t>case </a:t>
            </a:r>
            <a:r>
              <a:rPr lang="ko-KR" altLang="en-US" dirty="0"/>
              <a:t>안에 내용이 실행되며 </a:t>
            </a:r>
            <a:endParaRPr lang="en-US" altLang="ko-KR" dirty="0"/>
          </a:p>
          <a:p>
            <a:r>
              <a:rPr lang="ko-KR" altLang="en-US" dirty="0"/>
              <a:t>모든 조건과 맞지 않으면 </a:t>
            </a:r>
            <a:r>
              <a:rPr lang="en-US" altLang="ko-KR" dirty="0"/>
              <a:t>default </a:t>
            </a:r>
            <a:r>
              <a:rPr lang="ko-KR" altLang="en-US" dirty="0"/>
              <a:t>안에 내용이 실행됩니다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533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반복문에 대해 설명하겠습니다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반복문은 말 그대로 여러 번 반복하여 실행하는 문장입니다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반복문에는 크게 </a:t>
            </a:r>
            <a:r>
              <a:rPr lang="en-US" altLang="ko-KR" dirty="0"/>
              <a:t>while </a:t>
            </a:r>
            <a:r>
              <a:rPr lang="ko-KR" altLang="en-US" dirty="0"/>
              <a:t>과 </a:t>
            </a:r>
            <a:r>
              <a:rPr lang="en-US" altLang="ko-KR" dirty="0"/>
              <a:t>for 2</a:t>
            </a:r>
            <a:r>
              <a:rPr lang="ko-KR" altLang="en-US" dirty="0"/>
              <a:t>가지가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0533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while</a:t>
            </a:r>
            <a:r>
              <a:rPr lang="ko-KR" altLang="en-US" dirty="0"/>
              <a:t>문은 조건을 만족하면 중괄호 안에 있는 문장을 실행합니다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조건이 거짓이 될 때까지 이를 반복합니다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만약 조건이 거짓이 되면 </a:t>
            </a:r>
            <a:r>
              <a:rPr lang="en-US" altLang="ko-KR" dirty="0"/>
              <a:t>while</a:t>
            </a:r>
            <a:r>
              <a:rPr lang="ko-KR" altLang="en-US" dirty="0"/>
              <a:t>문을 종료하게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615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Do while</a:t>
            </a:r>
            <a:r>
              <a:rPr lang="ko-KR" altLang="en-US" dirty="0"/>
              <a:t>문은 조건이 참일 경우에 실행하는 문장을 처음 한번은 조건의 참 거짓 상관없이 실행합니다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나머지 기능은 </a:t>
            </a:r>
            <a:r>
              <a:rPr lang="en-US" altLang="ko-KR" dirty="0"/>
              <a:t>while</a:t>
            </a:r>
            <a:r>
              <a:rPr lang="ko-KR" altLang="en-US" dirty="0"/>
              <a:t>문과 동일합니다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53925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</a:t>
            </a:r>
            <a:r>
              <a:rPr lang="en-US" altLang="ko-KR" dirty="0"/>
              <a:t>do while</a:t>
            </a:r>
            <a:r>
              <a:rPr lang="ko-KR" altLang="en-US" dirty="0"/>
              <a:t>문을 사용하는 예제입니다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왼쪽은 </a:t>
            </a:r>
            <a:r>
              <a:rPr lang="en-US" altLang="ko-KR" dirty="0"/>
              <a:t>n</a:t>
            </a:r>
            <a:r>
              <a:rPr lang="ko-KR" altLang="en-US" dirty="0"/>
              <a:t>이 초기화가 안되어 있어서 오류가 발생하지만</a:t>
            </a:r>
            <a:endParaRPr lang="en-US" altLang="ko-KR" dirty="0"/>
          </a:p>
          <a:p>
            <a:r>
              <a:rPr lang="ko-KR" altLang="en-US" dirty="0"/>
              <a:t>오른쪽에서는 </a:t>
            </a:r>
            <a:r>
              <a:rPr lang="en-US" altLang="ko-KR" dirty="0"/>
              <a:t>n</a:t>
            </a:r>
            <a:r>
              <a:rPr lang="ko-KR" altLang="en-US" dirty="0"/>
              <a:t>을 입력 받고 </a:t>
            </a:r>
            <a:r>
              <a:rPr lang="en-US" altLang="ko-KR" dirty="0"/>
              <a:t>while</a:t>
            </a:r>
            <a:r>
              <a:rPr lang="ko-KR" altLang="en-US" dirty="0"/>
              <a:t>문을 시작하기 때문에 오류가 발생하지 않습니다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3931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</a:t>
            </a:r>
            <a:r>
              <a:rPr lang="en-US" altLang="ko-KR" dirty="0"/>
              <a:t>for</a:t>
            </a:r>
            <a:r>
              <a:rPr lang="ko-KR" altLang="en-US" dirty="0"/>
              <a:t>문입니다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687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For</a:t>
            </a:r>
            <a:r>
              <a:rPr lang="ko-KR" altLang="en-US" dirty="0"/>
              <a:t>문의 사용 예제인데 변수 </a:t>
            </a:r>
            <a:r>
              <a:rPr lang="en-US" altLang="ko-KR" dirty="0" err="1"/>
              <a:t>i</a:t>
            </a:r>
            <a:r>
              <a:rPr lang="en-US" altLang="ko-KR" dirty="0"/>
              <a:t>&lt;10</a:t>
            </a:r>
            <a:r>
              <a:rPr lang="ko-KR" altLang="en-US" dirty="0"/>
              <a:t>보다 작을 경우 내용을 실행한 후 </a:t>
            </a:r>
            <a:r>
              <a:rPr lang="en-US" altLang="ko-KR" dirty="0" err="1"/>
              <a:t>i</a:t>
            </a:r>
            <a:r>
              <a:rPr lang="ko-KR" altLang="en-US" dirty="0"/>
              <a:t>를 증가시키고 다시 조건을 확인합니다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0184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</a:t>
            </a:r>
            <a:r>
              <a:rPr lang="en-US" altLang="ko-KR" dirty="0"/>
              <a:t>while</a:t>
            </a:r>
            <a:r>
              <a:rPr lang="ko-KR" altLang="en-US" dirty="0"/>
              <a:t>문과 </a:t>
            </a:r>
            <a:r>
              <a:rPr lang="en-US" altLang="ko-KR" dirty="0"/>
              <a:t>for</a:t>
            </a:r>
            <a:r>
              <a:rPr lang="ko-KR" altLang="en-US" dirty="0"/>
              <a:t>문의 차이입니다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While</a:t>
            </a:r>
            <a:r>
              <a:rPr lang="ko-KR" altLang="en-US" dirty="0"/>
              <a:t>은 구조적 특성 때문에 무한루프를 돌릴 때 많이 쓰이고</a:t>
            </a:r>
            <a:endParaRPr lang="en-US" altLang="ko-KR" dirty="0"/>
          </a:p>
          <a:p>
            <a:r>
              <a:rPr lang="en-US" altLang="ko-KR" dirty="0"/>
              <a:t>For</a:t>
            </a:r>
            <a:r>
              <a:rPr lang="ko-KR" altLang="en-US" dirty="0"/>
              <a:t>문은 증감문을 이용하여 배열을 순환할 때 많이 쓰입니다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9858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중첩 반복문을 사용한 구구단 예제 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63037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중첩 반복문을 사용한 구구단 예제 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064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조건문에서는 </a:t>
            </a:r>
            <a:r>
              <a:rPr lang="en-US" altLang="ko-KR" dirty="0"/>
              <a:t>if</a:t>
            </a:r>
            <a:r>
              <a:rPr lang="ko-KR" altLang="en-US" dirty="0"/>
              <a:t>문 </a:t>
            </a:r>
            <a:r>
              <a:rPr lang="en-US" altLang="ko-KR" dirty="0"/>
              <a:t>,if</a:t>
            </a:r>
            <a:r>
              <a:rPr lang="ko-KR" altLang="en-US" dirty="0"/>
              <a:t> </a:t>
            </a:r>
            <a:r>
              <a:rPr lang="en-US" altLang="ko-KR" dirty="0"/>
              <a:t>~ else </a:t>
            </a:r>
            <a:r>
              <a:rPr lang="ko-KR" altLang="en-US" dirty="0"/>
              <a:t>문</a:t>
            </a:r>
            <a:r>
              <a:rPr lang="en-US" altLang="ko-KR" dirty="0"/>
              <a:t>, </a:t>
            </a:r>
            <a:r>
              <a:rPr lang="ko-KR" altLang="en-US" dirty="0"/>
              <a:t>중첩조건문 </a:t>
            </a:r>
            <a:r>
              <a:rPr lang="en-US" altLang="ko-KR" dirty="0" err="1"/>
              <a:t>switc</a:t>
            </a:r>
            <a:r>
              <a:rPr lang="ko-KR" altLang="en-US" dirty="0"/>
              <a:t>문에 대해서 설명하고 </a:t>
            </a:r>
            <a:endParaRPr lang="en-US" altLang="ko-KR" dirty="0"/>
          </a:p>
          <a:p>
            <a:r>
              <a:rPr lang="ko-KR" altLang="en-US" dirty="0"/>
              <a:t>반복문에서는 </a:t>
            </a:r>
            <a:r>
              <a:rPr lang="en-US" altLang="ko-KR" dirty="0"/>
              <a:t>while, do while for </a:t>
            </a:r>
            <a:r>
              <a:rPr lang="ko-KR" altLang="en-US" dirty="0"/>
              <a:t>중첩 반복문에 대하여 설명하겠습니다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3318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중첩 반복문을 사용한 구구단 예제 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696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조건문</a:t>
            </a:r>
            <a:r>
              <a:rPr lang="ko-KR" altLang="en-US" dirty="0"/>
              <a:t> 이란 특정한 조건을 갖췄을 때 혹은 갖추지 않았을 때 코드를 제어할 수 있는 문장입니다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723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If</a:t>
            </a:r>
            <a:r>
              <a:rPr lang="ko-KR" altLang="en-US" dirty="0"/>
              <a:t>는 조건문을 만들 때 가장 많이 사용하는 함수입니다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중괄호 안에 있는 문장도 하나의 코드이기 때문에 문장을 마무리 한 후 </a:t>
            </a:r>
            <a:r>
              <a:rPr lang="en-US" altLang="ko-KR" dirty="0"/>
              <a:t>‘ ; ‘</a:t>
            </a:r>
            <a:r>
              <a:rPr lang="ko-KR" altLang="en-US" dirty="0"/>
              <a:t>를 찍어 주셔야 오류가 생기지 않습니다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065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 </a:t>
            </a:r>
            <a:r>
              <a:rPr lang="en-US" altLang="ko-KR" dirty="0"/>
              <a:t>If</a:t>
            </a:r>
            <a:r>
              <a:rPr lang="ko-KR" altLang="en-US" dirty="0"/>
              <a:t>문 안에 </a:t>
            </a:r>
            <a:r>
              <a:rPr lang="en-US" altLang="ko-KR" dirty="0"/>
              <a:t>2</a:t>
            </a:r>
            <a:r>
              <a:rPr lang="ko-KR" altLang="en-US" dirty="0"/>
              <a:t>가지 이상의 조건을 넣고 싶을 때는 비교 연산자를 이용하여 화면과 같이 사용하실 수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If</a:t>
            </a:r>
            <a:r>
              <a:rPr lang="ko-KR" altLang="en-US" dirty="0"/>
              <a:t>의 조건안에 </a:t>
            </a:r>
            <a:r>
              <a:rPr lang="en-US" altLang="ko-KR" dirty="0"/>
              <a:t>0</a:t>
            </a:r>
            <a:r>
              <a:rPr lang="ko-KR" altLang="en-US" dirty="0"/>
              <a:t>이 들어갈 경우에는 거짓으로 인식하고 </a:t>
            </a:r>
            <a:r>
              <a:rPr lang="en-US" altLang="ko-KR" dirty="0"/>
              <a:t>if</a:t>
            </a:r>
            <a:r>
              <a:rPr lang="ko-KR" altLang="en-US" dirty="0"/>
              <a:t>문 안의 내용을 실행하지 않습니다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593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If</a:t>
            </a:r>
            <a:r>
              <a:rPr lang="ko-KR" altLang="en-US" dirty="0"/>
              <a:t>문을 사용할 때 쓸 수 있는 또 다른 함수로 </a:t>
            </a:r>
            <a:r>
              <a:rPr lang="en-US" altLang="ko-KR" dirty="0"/>
              <a:t>else</a:t>
            </a:r>
            <a:r>
              <a:rPr lang="ko-KR" altLang="en-US" dirty="0"/>
              <a:t>가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만약 </a:t>
            </a:r>
            <a:r>
              <a:rPr lang="en-US" altLang="ko-KR" dirty="0"/>
              <a:t>if</a:t>
            </a:r>
            <a:r>
              <a:rPr lang="ko-KR" altLang="en-US" dirty="0"/>
              <a:t>문의 조건이 거짓일 경우 </a:t>
            </a:r>
            <a:r>
              <a:rPr lang="en-US" altLang="ko-KR" dirty="0"/>
              <a:t>if</a:t>
            </a:r>
            <a:r>
              <a:rPr lang="ko-KR" altLang="en-US" dirty="0"/>
              <a:t>문을 건너뛰고 </a:t>
            </a:r>
            <a:r>
              <a:rPr lang="en-US" altLang="ko-KR" dirty="0"/>
              <a:t>else</a:t>
            </a:r>
            <a:r>
              <a:rPr lang="ko-KR" altLang="en-US" dirty="0"/>
              <a:t>문 안에 내용을 실행하게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445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중첩 </a:t>
            </a:r>
            <a:r>
              <a:rPr lang="ko-KR" altLang="en-US" dirty="0" err="1"/>
              <a:t>조건문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중첩 조건문은 </a:t>
            </a:r>
            <a:r>
              <a:rPr lang="en-US" altLang="ko-KR" dirty="0"/>
              <a:t>if</a:t>
            </a:r>
            <a:r>
              <a:rPr lang="ko-KR" altLang="en-US" dirty="0"/>
              <a:t>문 안에 다시 여러 개의 </a:t>
            </a:r>
            <a:r>
              <a:rPr lang="en-US" altLang="ko-KR" dirty="0"/>
              <a:t>if</a:t>
            </a:r>
            <a:r>
              <a:rPr lang="ko-KR" altLang="en-US" dirty="0"/>
              <a:t>문을 넣어서 다양한 조건을 만족시킬 때 문장을 실행할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중첩 조건문을 사용하는 이유는 </a:t>
            </a:r>
            <a:r>
              <a:rPr lang="en-US" altLang="ko-KR" dirty="0"/>
              <a:t>if</a:t>
            </a:r>
            <a:r>
              <a:rPr lang="ko-KR" altLang="en-US" dirty="0"/>
              <a:t>문의 조건을 단순화하고 코드를 봤을 때 가독성이 좋아지기 때문입니다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44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다음으로는 </a:t>
            </a:r>
            <a:r>
              <a:rPr lang="en-US" altLang="ko-KR" dirty="0"/>
              <a:t>if else</a:t>
            </a:r>
            <a:r>
              <a:rPr lang="ko-KR" altLang="en-US" dirty="0"/>
              <a:t> 의 확장 개념인 </a:t>
            </a:r>
            <a:r>
              <a:rPr lang="en-US" altLang="ko-KR" dirty="0"/>
              <a:t>else If </a:t>
            </a:r>
            <a:r>
              <a:rPr lang="ko-KR" altLang="en-US" dirty="0"/>
              <a:t>문입니다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Else if </a:t>
            </a:r>
            <a:r>
              <a:rPr lang="ko-KR" altLang="en-US" dirty="0"/>
              <a:t>는 </a:t>
            </a:r>
            <a:r>
              <a:rPr lang="en-US" altLang="ko-KR" dirty="0"/>
              <a:t>if</a:t>
            </a:r>
            <a:r>
              <a:rPr lang="ko-KR" altLang="en-US" dirty="0"/>
              <a:t>의 조건이 거짓일 경우 다시 조건을 따져 문장을 실행합니다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else if</a:t>
            </a:r>
            <a:r>
              <a:rPr lang="ko-KR" altLang="en-US" dirty="0"/>
              <a:t> 뒤에 </a:t>
            </a:r>
            <a:r>
              <a:rPr lang="en-US" altLang="ko-KR" dirty="0"/>
              <a:t>else</a:t>
            </a:r>
            <a:r>
              <a:rPr lang="ko-KR" altLang="en-US" dirty="0"/>
              <a:t> 는 반드시 써야 하는 것은 아니기 때문에 상황을 봐서 사용하시면 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3328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Else if</a:t>
            </a:r>
            <a:r>
              <a:rPr lang="ko-KR" altLang="en-US" dirty="0"/>
              <a:t>문을 사용하기 위해서는 </a:t>
            </a:r>
            <a:r>
              <a:rPr lang="en-US" altLang="ko-KR" dirty="0"/>
              <a:t>if</a:t>
            </a:r>
            <a:r>
              <a:rPr lang="ko-KR" altLang="en-US" dirty="0"/>
              <a:t>문에 중괄호를 사용하여야 하고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Else if</a:t>
            </a:r>
            <a:r>
              <a:rPr lang="ko-KR" altLang="en-US" dirty="0"/>
              <a:t>문 단독으로는 사용이 불가능합니다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또한 </a:t>
            </a:r>
            <a:r>
              <a:rPr lang="en-US" altLang="ko-KR" dirty="0"/>
              <a:t>else if</a:t>
            </a:r>
            <a:r>
              <a:rPr lang="ko-KR" altLang="en-US" dirty="0"/>
              <a:t>는 중복으로 사용가능 하지만 </a:t>
            </a:r>
            <a:r>
              <a:rPr lang="en-US" altLang="ko-KR" dirty="0"/>
              <a:t>else</a:t>
            </a:r>
            <a:r>
              <a:rPr lang="ko-KR" altLang="en-US" dirty="0"/>
              <a:t>문은 오로지 </a:t>
            </a:r>
            <a:r>
              <a:rPr lang="en-US" altLang="ko-KR" dirty="0"/>
              <a:t>1</a:t>
            </a:r>
            <a:r>
              <a:rPr lang="ko-KR" altLang="en-US" dirty="0"/>
              <a:t>개만 </a:t>
            </a:r>
            <a:r>
              <a:rPr lang="ko-KR" altLang="en-US" dirty="0" err="1"/>
              <a:t>사용가능합니다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230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3C52E-A1EA-4317-B076-0E10104B17CF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960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F8F4B-A526-48F0-BF55-A5742211C5CF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832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58084-E9E4-4A2D-9ACD-C33EB2455E6C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989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C7B0A-B13B-4892-AEA2-DE554B117F1F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259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CE78-4D36-41B8-A468-4D6E0979B915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62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8D271-0CBB-4334-B28B-A507A766BDE2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660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37915-72FE-4692-99D5-50EAF352E6AC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305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E1E4-9B5E-40AC-9A43-282A67760E59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96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66F72-98E5-42BF-957F-7E19F061CD8B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31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2DB1-AB5A-423E-9935-B73247B665F8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307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1D9C7-4778-4ABE-A168-FE1EDA296EB0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62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81838-DF3F-458E-AD96-A332CF1CE817}" type="datetime1">
              <a:rPr lang="ko-KR" altLang="en-US" smtClean="0"/>
              <a:t>2019-04-10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53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09150187-13A8-49DA-992B-09E2CACECC98}"/>
              </a:ext>
            </a:extLst>
          </p:cNvPr>
          <p:cNvSpPr/>
          <p:nvPr/>
        </p:nvSpPr>
        <p:spPr>
          <a:xfrm>
            <a:off x="0" y="1743658"/>
            <a:ext cx="9144000" cy="1656184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1962744"/>
            <a:ext cx="5904656" cy="663258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| C</a:t>
            </a:r>
            <a:r>
              <a: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언어 </a:t>
            </a: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|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BC0984A1-BC4F-40C1-846F-88144210DBBB}"/>
              </a:ext>
            </a:extLst>
          </p:cNvPr>
          <p:cNvSpPr txBox="1"/>
          <p:nvPr/>
        </p:nvSpPr>
        <p:spPr>
          <a:xfrm>
            <a:off x="2006588" y="2626002"/>
            <a:ext cx="5130824" cy="377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고딕13" panose="02020600000000000000" pitchFamily="18" charset="-127"/>
                <a:ea typeface="a고딕13" panose="02020600000000000000" pitchFamily="18" charset="-127"/>
              </a:rPr>
              <a:t>2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고딕13" panose="02020600000000000000" pitchFamily="18" charset="-127"/>
                <a:ea typeface="a고딕13" panose="02020600000000000000" pitchFamily="18" charset="-127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1278428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0"/>
    </mc:Choice>
    <mc:Fallback xmlns="">
      <p:transition spd="slow" advTm="127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조건문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 ~ else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switch </a:t>
            </a: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switch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2488616" y="1057199"/>
            <a:ext cx="2559002" cy="324274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0070C0"/>
                </a:solidFill>
              </a:rPr>
              <a:t>if</a:t>
            </a:r>
            <a:r>
              <a:rPr lang="en-US" altLang="ko-KR" dirty="0">
                <a:solidFill>
                  <a:schemeClr val="tx1"/>
                </a:solidFill>
              </a:rPr>
              <a:t>(a&gt;90) { </a:t>
            </a:r>
            <a:r>
              <a:rPr lang="en-US" altLang="ko-KR" dirty="0" err="1">
                <a:solidFill>
                  <a:schemeClr val="tx1"/>
                </a:solidFill>
              </a:rPr>
              <a:t>printf</a:t>
            </a:r>
            <a:r>
              <a:rPr lang="en-US" altLang="ko-KR" dirty="0">
                <a:solidFill>
                  <a:schemeClr val="tx1"/>
                </a:solidFill>
              </a:rPr>
              <a:t>(“A”); }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0070C0"/>
                </a:solidFill>
              </a:rPr>
              <a:t>else if</a:t>
            </a:r>
            <a:r>
              <a:rPr lang="en-US" altLang="ko-KR" dirty="0">
                <a:solidFill>
                  <a:schemeClr val="tx1"/>
                </a:solidFill>
              </a:rPr>
              <a:t>(a&gt;80) { 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printf</a:t>
            </a:r>
            <a:r>
              <a:rPr lang="en-US" altLang="ko-KR" dirty="0">
                <a:solidFill>
                  <a:schemeClr val="tx1"/>
                </a:solidFill>
              </a:rPr>
              <a:t>(“B”); }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0070C0"/>
                </a:solidFill>
              </a:rPr>
              <a:t>else if</a:t>
            </a:r>
            <a:r>
              <a:rPr lang="en-US" altLang="ko-KR" dirty="0">
                <a:solidFill>
                  <a:schemeClr val="tx1"/>
                </a:solidFill>
              </a:rPr>
              <a:t>(a&gt;70) {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printf</a:t>
            </a:r>
            <a:r>
              <a:rPr lang="en-US" altLang="ko-KR" dirty="0">
                <a:solidFill>
                  <a:schemeClr val="tx1"/>
                </a:solidFill>
              </a:rPr>
              <a:t>(“C”); }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0070C0"/>
                </a:solidFill>
              </a:rPr>
              <a:t>else</a:t>
            </a:r>
            <a:r>
              <a:rPr lang="en-US" altLang="ko-KR" dirty="0">
                <a:solidFill>
                  <a:schemeClr val="tx1"/>
                </a:solidFill>
              </a:rPr>
              <a:t> { </a:t>
            </a:r>
            <a:r>
              <a:rPr lang="en-US" altLang="ko-KR" dirty="0" err="1">
                <a:solidFill>
                  <a:schemeClr val="tx1"/>
                </a:solidFill>
              </a:rPr>
              <a:t>printf</a:t>
            </a:r>
            <a:r>
              <a:rPr lang="en-US" altLang="ko-KR" dirty="0">
                <a:solidFill>
                  <a:schemeClr val="tx1"/>
                </a:solidFill>
              </a:rPr>
              <a:t>(“F”); }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5724525" y="416180"/>
            <a:ext cx="2559002" cy="389081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0070C0"/>
                </a:solidFill>
              </a:rPr>
              <a:t>switch</a:t>
            </a:r>
            <a:r>
              <a:rPr lang="en-US" altLang="ko-KR" dirty="0">
                <a:solidFill>
                  <a:schemeClr val="tx1"/>
                </a:solidFill>
              </a:rPr>
              <a:t>(a/10)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case 10: 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case 9: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</a:t>
            </a:r>
            <a:r>
              <a:rPr lang="en-US" altLang="ko-KR" dirty="0" err="1">
                <a:solidFill>
                  <a:schemeClr val="tx1"/>
                </a:solidFill>
              </a:rPr>
              <a:t>printf</a:t>
            </a:r>
            <a:r>
              <a:rPr lang="en-US" altLang="ko-KR" dirty="0">
                <a:solidFill>
                  <a:schemeClr val="tx1"/>
                </a:solidFill>
              </a:rPr>
              <a:t>(“A”);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break;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case 8: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</a:t>
            </a:r>
            <a:r>
              <a:rPr lang="en-US" altLang="ko-KR" dirty="0" err="1">
                <a:solidFill>
                  <a:schemeClr val="tx1"/>
                </a:solidFill>
              </a:rPr>
              <a:t>printf</a:t>
            </a:r>
            <a:r>
              <a:rPr lang="en-US" altLang="ko-KR" dirty="0">
                <a:solidFill>
                  <a:schemeClr val="tx1"/>
                </a:solidFill>
              </a:rPr>
              <a:t>(“B”);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break;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case 7: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</a:t>
            </a:r>
            <a:r>
              <a:rPr lang="en-US" altLang="ko-KR" dirty="0" err="1">
                <a:solidFill>
                  <a:schemeClr val="tx1"/>
                </a:solidFill>
              </a:rPr>
              <a:t>printf</a:t>
            </a:r>
            <a:r>
              <a:rPr lang="en-US" altLang="ko-KR" dirty="0">
                <a:solidFill>
                  <a:schemeClr val="tx1"/>
                </a:solidFill>
              </a:rPr>
              <a:t>(“C”);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break;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default: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</a:t>
            </a:r>
            <a:r>
              <a:rPr lang="en-US" altLang="ko-KR" dirty="0" err="1">
                <a:solidFill>
                  <a:schemeClr val="tx1"/>
                </a:solidFill>
              </a:rPr>
              <a:t>printf</a:t>
            </a:r>
            <a:r>
              <a:rPr lang="en-US" altLang="ko-KR" dirty="0">
                <a:solidFill>
                  <a:schemeClr val="tx1"/>
                </a:solidFill>
              </a:rPr>
              <a:t>(“F”);</a:t>
            </a:r>
          </a:p>
        </p:txBody>
      </p:sp>
    </p:spTree>
    <p:extLst>
      <p:ext uri="{BB962C8B-B14F-4D97-AF65-F5344CB8AC3E}">
        <p14:creationId xmlns:p14="http://schemas.microsoft.com/office/powerpoint/2010/main" val="646414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09150187-13A8-49DA-992B-09E2CACECC9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130981"/>
            <a:ext cx="5904656" cy="738664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2.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반복문</a:t>
            </a:r>
            <a:endParaRPr lang="en-US" altLang="ko-KR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고딕18" panose="02020600000000000000" pitchFamily="18" charset="-127"/>
              <a:ea typeface="a고딕18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749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반복문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 </a:t>
            </a: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do ~ 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while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21918A3-29AF-4012-8CF8-1CC18E74B2E5}"/>
              </a:ext>
            </a:extLst>
          </p:cNvPr>
          <p:cNvSpPr txBox="1"/>
          <p:nvPr/>
        </p:nvSpPr>
        <p:spPr>
          <a:xfrm>
            <a:off x="3067619" y="1275606"/>
            <a:ext cx="2872533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) {</a:t>
            </a: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반복할 문장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87E0FB7-C863-4324-A21E-8F3144F21D9D}"/>
              </a:ext>
            </a:extLst>
          </p:cNvPr>
          <p:cNvSpPr txBox="1"/>
          <p:nvPr/>
        </p:nvSpPr>
        <p:spPr>
          <a:xfrm>
            <a:off x="3067619" y="2427734"/>
            <a:ext cx="3570208" cy="170078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조건이 참일 경우 문장을 실행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조건이 거짓일 경우 종료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55514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반복문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do ~ while </a:t>
            </a: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do ~ while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21918A3-29AF-4012-8CF8-1CC18E74B2E5}"/>
              </a:ext>
            </a:extLst>
          </p:cNvPr>
          <p:cNvSpPr txBox="1"/>
          <p:nvPr/>
        </p:nvSpPr>
        <p:spPr>
          <a:xfrm>
            <a:off x="2995611" y="1296113"/>
            <a:ext cx="364521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do {</a:t>
            </a: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반복할 문장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 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BE71FBE-9417-4C1F-AD2D-CC6FBBC3C0F6}"/>
              </a:ext>
            </a:extLst>
          </p:cNvPr>
          <p:cNvSpPr txBox="1"/>
          <p:nvPr/>
        </p:nvSpPr>
        <p:spPr>
          <a:xfrm>
            <a:off x="2995611" y="2637711"/>
            <a:ext cx="3647152" cy="1285288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무조건 한번은 실행함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나머지 기능은 </a:t>
            </a:r>
            <a:r>
              <a:rPr lang="en-US" altLang="ko-KR" dirty="0"/>
              <a:t>while</a:t>
            </a:r>
            <a:r>
              <a:rPr lang="ko-KR" altLang="en-US" dirty="0"/>
              <a:t>문과 동일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2297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반복문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do ~ while </a:t>
            </a: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5328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do ~ while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문 언제 사용하지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??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21918A3-29AF-4012-8CF8-1CC18E74B2E5}"/>
              </a:ext>
            </a:extLst>
          </p:cNvPr>
          <p:cNvSpPr txBox="1"/>
          <p:nvPr/>
        </p:nvSpPr>
        <p:spPr>
          <a:xfrm>
            <a:off x="2493890" y="1192230"/>
            <a:ext cx="2870198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n;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(n!=0) {</a:t>
            </a:r>
          </a:p>
          <a:p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scanf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(“%d”, &amp;n);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(“%d\n”, n);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21918A3-29AF-4012-8CF8-1CC18E74B2E5}"/>
              </a:ext>
            </a:extLst>
          </p:cNvPr>
          <p:cNvSpPr txBox="1"/>
          <p:nvPr/>
        </p:nvSpPr>
        <p:spPr>
          <a:xfrm>
            <a:off x="5724128" y="1192230"/>
            <a:ext cx="3214384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int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n;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do {</a:t>
            </a:r>
          </a:p>
          <a:p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scanf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(“%d”, &amp;n);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(“%d\n”, n);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 </a:t>
            </a:r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(n!=0)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BE71FBE-9417-4C1F-AD2D-CC6FBBC3C0F6}"/>
              </a:ext>
            </a:extLst>
          </p:cNvPr>
          <p:cNvSpPr txBox="1"/>
          <p:nvPr/>
        </p:nvSpPr>
        <p:spPr>
          <a:xfrm>
            <a:off x="2493890" y="3432116"/>
            <a:ext cx="3579826" cy="8697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n</a:t>
            </a:r>
            <a:r>
              <a:rPr lang="ko-KR" altLang="en-US" dirty="0"/>
              <a:t>이 초기화</a:t>
            </a:r>
            <a:r>
              <a:rPr lang="en-US" altLang="ko-KR" dirty="0"/>
              <a:t>x </a:t>
            </a:r>
            <a:r>
              <a:rPr lang="ko-KR" altLang="en-US" dirty="0"/>
              <a:t>왼쪽은 에러 발생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오른쪽은 에러 </a:t>
            </a:r>
            <a:r>
              <a:rPr lang="en-US" altLang="ko-KR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76704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반복문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do ~ 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 </a:t>
            </a: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for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21918A3-29AF-4012-8CF8-1CC18E74B2E5}"/>
              </a:ext>
            </a:extLst>
          </p:cNvPr>
          <p:cNvSpPr txBox="1"/>
          <p:nvPr/>
        </p:nvSpPr>
        <p:spPr>
          <a:xfrm>
            <a:off x="2995611" y="987574"/>
            <a:ext cx="364521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초기화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;</a:t>
            </a:r>
            <a:r>
              <a:rPr lang="ko-KR" altLang="en-US" dirty="0" err="1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조건문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;</a:t>
            </a:r>
            <a:r>
              <a:rPr lang="ko-KR" altLang="en-US" dirty="0" err="1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증감문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) {</a:t>
            </a: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         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반복할 내용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BE71FBE-9417-4C1F-AD2D-CC6FBBC3C0F6}"/>
              </a:ext>
            </a:extLst>
          </p:cNvPr>
          <p:cNvSpPr txBox="1"/>
          <p:nvPr/>
        </p:nvSpPr>
        <p:spPr>
          <a:xfrm>
            <a:off x="3011909" y="1941383"/>
            <a:ext cx="5674891" cy="29472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for</a:t>
            </a:r>
            <a:r>
              <a:rPr lang="ko-KR" altLang="en-US" dirty="0"/>
              <a:t>문에 들어가면 가장 먼저 초기화를 시킴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1.</a:t>
            </a:r>
            <a:r>
              <a:rPr lang="ko-KR" altLang="en-US" dirty="0"/>
              <a:t> </a:t>
            </a:r>
            <a:r>
              <a:rPr lang="ko-KR" altLang="en-US" dirty="0" err="1"/>
              <a:t>조건문</a:t>
            </a:r>
            <a:r>
              <a:rPr lang="ko-KR" altLang="en-US" dirty="0"/>
              <a:t> 검사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2. </a:t>
            </a:r>
            <a:r>
              <a:rPr lang="ko-KR" altLang="en-US" dirty="0"/>
              <a:t>조건문이 참일 경우 문장 실행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3. </a:t>
            </a:r>
            <a:r>
              <a:rPr lang="ko-KR" altLang="en-US" dirty="0" err="1"/>
              <a:t>증감문</a:t>
            </a:r>
            <a:r>
              <a:rPr lang="ko-KR" altLang="en-US" dirty="0"/>
              <a:t> 실행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1 2 3 </a:t>
            </a:r>
            <a:r>
              <a:rPr lang="ko-KR" altLang="en-US" dirty="0"/>
              <a:t>의 과정을 반복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조건문이 거짓이면 </a:t>
            </a:r>
            <a:r>
              <a:rPr lang="en-US" altLang="ko-KR" dirty="0"/>
              <a:t>for</a:t>
            </a:r>
            <a:r>
              <a:rPr lang="ko-KR" altLang="en-US" dirty="0"/>
              <a:t>문 종료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for</a:t>
            </a:r>
            <a:r>
              <a:rPr lang="ko-KR" altLang="en-US" dirty="0"/>
              <a:t>문이 끝나면 변수 값이 </a:t>
            </a:r>
            <a:r>
              <a:rPr lang="en-US" altLang="ko-KR" dirty="0"/>
              <a:t>1 </a:t>
            </a:r>
            <a:r>
              <a:rPr lang="ko-KR" altLang="en-US" dirty="0"/>
              <a:t>증가한 상태가 됨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16060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반복문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do ~ 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 </a:t>
            </a: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for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10F50F7-2F79-4B0D-B22F-F48F2E7511F7}"/>
              </a:ext>
            </a:extLst>
          </p:cNvPr>
          <p:cNvSpPr txBox="1"/>
          <p:nvPr/>
        </p:nvSpPr>
        <p:spPr>
          <a:xfrm>
            <a:off x="2493890" y="1526470"/>
            <a:ext cx="2870198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int 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i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i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=0;i&lt;10;i++){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   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(“%d ”,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i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);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396412F-15B8-441A-AC62-637D33FE0136}"/>
              </a:ext>
            </a:extLst>
          </p:cNvPr>
          <p:cNvSpPr txBox="1"/>
          <p:nvPr/>
        </p:nvSpPr>
        <p:spPr>
          <a:xfrm>
            <a:off x="5699589" y="1526470"/>
            <a:ext cx="2870198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0 1 2 3 4 5 6 7 8 9</a:t>
            </a: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B159CD0C-195D-4043-9162-9218FE9AADCD}"/>
              </a:ext>
            </a:extLst>
          </p:cNvPr>
          <p:cNvSpPr txBox="1"/>
          <p:nvPr/>
        </p:nvSpPr>
        <p:spPr>
          <a:xfrm>
            <a:off x="2493890" y="1017491"/>
            <a:ext cx="287019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문 예제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E6B44D63-801A-4D30-AF28-F21F769CA48F}"/>
              </a:ext>
            </a:extLst>
          </p:cNvPr>
          <p:cNvSpPr txBox="1"/>
          <p:nvPr/>
        </p:nvSpPr>
        <p:spPr>
          <a:xfrm>
            <a:off x="5697655" y="1017491"/>
            <a:ext cx="287019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a고딕11" panose="02020600000000000000" pitchFamily="18" charset="-127"/>
                <a:ea typeface="a고딕11" panose="02020600000000000000" pitchFamily="18" charset="-127"/>
              </a:rPr>
              <a:t>출력 결과</a:t>
            </a:r>
            <a:endParaRPr lang="en-US" altLang="ko-KR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A309E6FE-8891-40D0-980C-2820DF14F58E}"/>
              </a:ext>
            </a:extLst>
          </p:cNvPr>
          <p:cNvSpPr txBox="1"/>
          <p:nvPr/>
        </p:nvSpPr>
        <p:spPr>
          <a:xfrm>
            <a:off x="2493890" y="3758089"/>
            <a:ext cx="6073963" cy="12852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변수 </a:t>
            </a:r>
            <a:r>
              <a:rPr lang="en-US" altLang="ko-KR" dirty="0" err="1"/>
              <a:t>i</a:t>
            </a:r>
            <a:r>
              <a:rPr lang="en-US" altLang="ko-KR" dirty="0"/>
              <a:t> </a:t>
            </a:r>
            <a:r>
              <a:rPr lang="ko-KR" altLang="en-US" dirty="0"/>
              <a:t>는 </a:t>
            </a:r>
            <a:r>
              <a:rPr lang="en-US" altLang="ko-KR" dirty="0"/>
              <a:t>for</a:t>
            </a:r>
            <a:r>
              <a:rPr lang="ko-KR" altLang="en-US" dirty="0"/>
              <a:t>문을 실행한 다음 증가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조건을 만족하지 않으면 </a:t>
            </a:r>
            <a:r>
              <a:rPr lang="en-US" altLang="ko-KR" dirty="0"/>
              <a:t>for</a:t>
            </a:r>
            <a:r>
              <a:rPr lang="ko-KR" altLang="en-US" dirty="0"/>
              <a:t>문 종료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위에 문장에서 변수 </a:t>
            </a:r>
            <a:r>
              <a:rPr lang="en-US" altLang="ko-KR" dirty="0" err="1"/>
              <a:t>i</a:t>
            </a:r>
            <a:r>
              <a:rPr lang="en-US" altLang="ko-KR" dirty="0"/>
              <a:t> = 10 (</a:t>
            </a:r>
            <a:r>
              <a:rPr lang="ko-KR" altLang="en-US" dirty="0" err="1"/>
              <a:t>증감문</a:t>
            </a:r>
            <a:r>
              <a:rPr lang="ko-KR" altLang="en-US" dirty="0"/>
              <a:t> 실행 후 종료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3786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반복문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do ~ 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 </a:t>
            </a: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while vs for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ABE71FBE-9417-4C1F-AD2D-CC6FBBC3C0F6}"/>
              </a:ext>
            </a:extLst>
          </p:cNvPr>
          <p:cNvSpPr txBox="1"/>
          <p:nvPr/>
        </p:nvSpPr>
        <p:spPr>
          <a:xfrm>
            <a:off x="2752876" y="929145"/>
            <a:ext cx="5918608" cy="34163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while</a:t>
            </a:r>
            <a:r>
              <a:rPr lang="ko-KR" altLang="en-US" dirty="0"/>
              <a:t>은 구조적 특성 때문에 무한루프를 돌릴 때 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err="1"/>
              <a:t>가독성이</a:t>
            </a:r>
            <a:r>
              <a:rPr lang="ko-KR" altLang="en-US" dirty="0"/>
              <a:t> 좋아 많이 쓰임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for</a:t>
            </a:r>
            <a:r>
              <a:rPr lang="ko-KR" altLang="en-US" dirty="0"/>
              <a:t>문은 배열을 순환할 때 많이 쓰임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무한루프를 돌린다면 </a:t>
            </a:r>
            <a:r>
              <a:rPr lang="en-US" altLang="ko-KR" dirty="0"/>
              <a:t>for(;;)</a:t>
            </a:r>
            <a:r>
              <a:rPr lang="ko-KR" altLang="en-US" dirty="0"/>
              <a:t>이 </a:t>
            </a:r>
            <a:r>
              <a:rPr lang="en-US" altLang="ko-KR" dirty="0"/>
              <a:t>while(1) </a:t>
            </a:r>
            <a:r>
              <a:rPr lang="ko-KR" altLang="en-US" dirty="0"/>
              <a:t>보다 빠르지만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그 효과는 미미하기 때문에 코드의 </a:t>
            </a:r>
            <a:r>
              <a:rPr lang="ko-KR" altLang="en-US" dirty="0" err="1"/>
              <a:t>가독성에</a:t>
            </a:r>
            <a:r>
              <a:rPr lang="ko-KR" altLang="en-US" dirty="0"/>
              <a:t> 따라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선택하는 것이 중요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7594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반복문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do ~ 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중첩 </a:t>
            </a:r>
            <a:r>
              <a:rPr lang="ko-KR" altLang="en-US" sz="24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반복문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21918A3-29AF-4012-8CF8-1CC18E74B2E5}"/>
              </a:ext>
            </a:extLst>
          </p:cNvPr>
          <p:cNvSpPr txBox="1"/>
          <p:nvPr/>
        </p:nvSpPr>
        <p:spPr>
          <a:xfrm>
            <a:off x="2995611" y="1296113"/>
            <a:ext cx="3645215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for(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i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=1;i&lt;=9;i++)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  for(j=1;j&lt;=9;j++) {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     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(“%d*%d=%d”, 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i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, j, 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i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*j);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  }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   </a:t>
            </a:r>
            <a:r>
              <a:rPr lang="en-US" altLang="ko-KR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printf</a:t>
            </a:r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(“\n”);</a:t>
            </a:r>
          </a:p>
          <a:p>
            <a:r>
              <a:rPr lang="en-US" altLang="ko-KR" dirty="0"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12880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반복문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do ~ 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err="1" smtClean="0">
                <a:latin typeface="a고딕15" panose="02020600000000000000" pitchFamily="18" charset="-127"/>
                <a:ea typeface="a고딕15" panose="02020600000000000000" pitchFamily="18" charset="-127"/>
              </a:rPr>
              <a:t>제어문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1 -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탈출조건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21918A3-29AF-4012-8CF8-1CC18E74B2E5}"/>
              </a:ext>
            </a:extLst>
          </p:cNvPr>
          <p:cNvSpPr txBox="1"/>
          <p:nvPr/>
        </p:nvSpPr>
        <p:spPr>
          <a:xfrm>
            <a:off x="2649286" y="1192230"/>
            <a:ext cx="2872533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) {</a:t>
            </a: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반복할 문장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721918A3-29AF-4012-8CF8-1CC18E74B2E5}"/>
              </a:ext>
            </a:extLst>
          </p:cNvPr>
          <p:cNvSpPr txBox="1"/>
          <p:nvPr/>
        </p:nvSpPr>
        <p:spPr>
          <a:xfrm>
            <a:off x="5930527" y="1192230"/>
            <a:ext cx="3069548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초기화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;</a:t>
            </a:r>
            <a:r>
              <a:rPr lang="ko-KR" altLang="en-US" dirty="0" err="1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조건문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;</a:t>
            </a:r>
            <a:r>
              <a:rPr lang="ko-KR" altLang="en-US" dirty="0" err="1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증감문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) {</a:t>
            </a: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         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반복할 내용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BE71FBE-9417-4C1F-AD2D-CC6FBBC3C0F6}"/>
              </a:ext>
            </a:extLst>
          </p:cNvPr>
          <p:cNvSpPr txBox="1"/>
          <p:nvPr/>
        </p:nvSpPr>
        <p:spPr>
          <a:xfrm>
            <a:off x="2651210" y="2296492"/>
            <a:ext cx="559319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 smtClean="0"/>
              <a:t>반복문은</a:t>
            </a:r>
            <a:r>
              <a:rPr lang="ko-KR" altLang="en-US" dirty="0" smtClean="0"/>
              <a:t> 탈출 조건이 있어야만 탈출 가능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탈출 조건 </a:t>
            </a:r>
            <a:r>
              <a:rPr lang="en-US" altLang="ko-KR" dirty="0" smtClean="0"/>
              <a:t>= </a:t>
            </a:r>
            <a:r>
              <a:rPr lang="ko-KR" altLang="en-US" dirty="0" smtClean="0"/>
              <a:t>반복문의 조건을 만족하지 않는 경우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BE71FBE-9417-4C1F-AD2D-CC6FBBC3C0F6}"/>
              </a:ext>
            </a:extLst>
          </p:cNvPr>
          <p:cNvSpPr txBox="1"/>
          <p:nvPr/>
        </p:nvSpPr>
        <p:spPr>
          <a:xfrm>
            <a:off x="2682822" y="4558040"/>
            <a:ext cx="3916393" cy="50783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/>
              <a:t>break</a:t>
            </a:r>
            <a:r>
              <a:rPr lang="ko-KR" altLang="en-US" dirty="0" smtClean="0"/>
              <a:t>를 이용하여 강제 탈출 가능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21918A3-29AF-4012-8CF8-1CC18E74B2E5}"/>
              </a:ext>
            </a:extLst>
          </p:cNvPr>
          <p:cNvSpPr txBox="1"/>
          <p:nvPr/>
        </p:nvSpPr>
        <p:spPr>
          <a:xfrm>
            <a:off x="2851992" y="3419102"/>
            <a:ext cx="2872533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1</a:t>
            </a:r>
            <a:r>
              <a:rPr lang="en-US" altLang="ko-KR" dirty="0" smtClean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)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{</a:t>
            </a: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반복할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문장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if(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탈출 조건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) break;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721918A3-29AF-4012-8CF8-1CC18E74B2E5}"/>
              </a:ext>
            </a:extLst>
          </p:cNvPr>
          <p:cNvSpPr txBox="1"/>
          <p:nvPr/>
        </p:nvSpPr>
        <p:spPr>
          <a:xfrm>
            <a:off x="5976910" y="3479489"/>
            <a:ext cx="3069548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en-US" altLang="ko-KR" dirty="0" smtClean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 smtClean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;;</a:t>
            </a:r>
            <a:r>
              <a:rPr lang="en-US" altLang="ko-KR" dirty="0" smtClean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)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{</a:t>
            </a: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         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반복할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내용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          if(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탈출조건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) break;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6601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2E2B4108-F444-4BBE-9CD1-2053106A03E1}"/>
              </a:ext>
            </a:extLst>
          </p:cNvPr>
          <p:cNvGrpSpPr/>
          <p:nvPr/>
        </p:nvGrpSpPr>
        <p:grpSpPr>
          <a:xfrm>
            <a:off x="-2" y="-9331"/>
            <a:ext cx="9252522" cy="5162162"/>
            <a:chOff x="-2" y="-9331"/>
            <a:chExt cx="9252522" cy="5162162"/>
          </a:xfrm>
        </p:grpSpPr>
        <p:pic>
          <p:nvPicPr>
            <p:cNvPr id="2" name="그림 1" descr="실외, 옅은, 바닥, 하늘이(가) 표시된 사진&#10;&#10;매우 높은 신뢰도로 생성된 설명">
              <a:extLst>
                <a:ext uri="{FF2B5EF4-FFF2-40B4-BE49-F238E27FC236}">
                  <a16:creationId xmlns:a16="http://schemas.microsoft.com/office/drawing/2014/main" xmlns="" id="{77DEE0C8-41E1-41BA-9F8D-3BF73D5359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1186"/>
            <a:stretch/>
          </p:blipFill>
          <p:spPr>
            <a:xfrm>
              <a:off x="0" y="-9331"/>
              <a:ext cx="9252520" cy="5162162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xmlns="" id="{F74A9849-6142-4D64-AE02-3C8EDBEF5012}"/>
                </a:ext>
              </a:extLst>
            </p:cNvPr>
            <p:cNvSpPr/>
            <p:nvPr/>
          </p:nvSpPr>
          <p:spPr>
            <a:xfrm>
              <a:off x="-2" y="581138"/>
              <a:ext cx="9144000" cy="3981224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BC2B8079-4AA9-494D-B3FC-E7DB9EFFDD38}"/>
              </a:ext>
            </a:extLst>
          </p:cNvPr>
          <p:cNvSpPr/>
          <p:nvPr/>
        </p:nvSpPr>
        <p:spPr>
          <a:xfrm>
            <a:off x="1765926" y="905065"/>
            <a:ext cx="5612145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index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FCDBA995-BA08-4379-9D98-9CC7964FE9AD}"/>
              </a:ext>
            </a:extLst>
          </p:cNvPr>
          <p:cNvSpPr/>
          <p:nvPr/>
        </p:nvSpPr>
        <p:spPr>
          <a:xfrm>
            <a:off x="2268066" y="1510076"/>
            <a:ext cx="2664297" cy="161582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1. </a:t>
            </a:r>
            <a:r>
              <a:rPr lang="ko-KR" altLang="en-US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조건문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 ~ else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중첩조건문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switch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xmlns="" id="{76EC3FBB-4BE8-465A-889F-F3B2CD687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91E66C3F-4EDC-4210-A114-28CDD4F1CA83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61C7C242-E043-4064-A653-4EADC968CED5}"/>
              </a:ext>
            </a:extLst>
          </p:cNvPr>
          <p:cNvSpPr/>
          <p:nvPr/>
        </p:nvSpPr>
        <p:spPr>
          <a:xfrm>
            <a:off x="5706032" y="1536329"/>
            <a:ext cx="2664297" cy="161582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2. </a:t>
            </a:r>
            <a:r>
              <a:rPr lang="ko-KR" altLang="en-US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반복문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8" panose="02020600000000000000" pitchFamily="18" charset="-127"/>
              <a:ea typeface="a고딕18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do-while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반복문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83324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반복문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do ~ while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err="1" smtClean="0">
                <a:latin typeface="a고딕15" panose="02020600000000000000" pitchFamily="18" charset="-127"/>
                <a:ea typeface="a고딕15" panose="02020600000000000000" pitchFamily="18" charset="-127"/>
              </a:rPr>
              <a:t>제어문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2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 –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흐름 조정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BE71FBE-9417-4C1F-AD2D-CC6FBBC3C0F6}"/>
              </a:ext>
            </a:extLst>
          </p:cNvPr>
          <p:cNvSpPr txBox="1"/>
          <p:nvPr/>
        </p:nvSpPr>
        <p:spPr>
          <a:xfrm>
            <a:off x="2682822" y="1033066"/>
            <a:ext cx="619111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반복문의 특정 조건을 </a:t>
            </a:r>
            <a:r>
              <a:rPr lang="ko-KR" altLang="en-US" dirty="0" err="1" smtClean="0"/>
              <a:t>만족했을때</a:t>
            </a:r>
            <a:r>
              <a:rPr lang="ko-KR" altLang="en-US" dirty="0" smtClean="0"/>
              <a:t> 아래문장을 실행하지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않게 </a:t>
            </a:r>
            <a:r>
              <a:rPr lang="ko-KR" altLang="en-US" dirty="0" err="1" smtClean="0"/>
              <a:t>하고싶음</a:t>
            </a:r>
            <a:r>
              <a:rPr lang="ko-KR" altLang="en-US" dirty="0" smtClean="0"/>
              <a:t> </a:t>
            </a:r>
            <a:r>
              <a:rPr lang="en-US" altLang="ko-KR" dirty="0" smtClean="0"/>
              <a:t>-&gt; continue </a:t>
            </a:r>
            <a:r>
              <a:rPr lang="ko-KR" altLang="en-US" dirty="0" smtClean="0"/>
              <a:t>문법 사용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BE71FBE-9417-4C1F-AD2D-CC6FBBC3C0F6}"/>
              </a:ext>
            </a:extLst>
          </p:cNvPr>
          <p:cNvSpPr txBox="1"/>
          <p:nvPr/>
        </p:nvSpPr>
        <p:spPr>
          <a:xfrm>
            <a:off x="5940152" y="2347204"/>
            <a:ext cx="2945037" cy="175432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조건을 만족했을 때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continue</a:t>
            </a:r>
            <a:r>
              <a:rPr lang="ko-KR" altLang="en-US" dirty="0"/>
              <a:t> </a:t>
            </a:r>
            <a:r>
              <a:rPr lang="ko-KR" altLang="en-US" dirty="0" smtClean="0"/>
              <a:t>아래의 문장은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모두 무시하고 반복문의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smtClean="0"/>
              <a:t>처음으로 되돌아감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21918A3-29AF-4012-8CF8-1CC18E74B2E5}"/>
              </a:ext>
            </a:extLst>
          </p:cNvPr>
          <p:cNvSpPr txBox="1"/>
          <p:nvPr/>
        </p:nvSpPr>
        <p:spPr>
          <a:xfrm>
            <a:off x="2881219" y="2279160"/>
            <a:ext cx="2872533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while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(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1</a:t>
            </a:r>
            <a:r>
              <a:rPr lang="en-US" altLang="ko-KR" dirty="0" smtClean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) </a:t>
            </a:r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{</a:t>
            </a: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반복할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문장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if(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) continue;</a:t>
            </a:r>
          </a:p>
          <a:p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반복할 문장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62729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09150187-13A8-49DA-992B-09E2CACECC9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130981"/>
            <a:ext cx="5904656" cy="738664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1. </a:t>
            </a:r>
            <a:r>
              <a:rPr lang="ko-KR" altLang="en-US" sz="28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조건문</a:t>
            </a:r>
            <a:endParaRPr lang="en-US" altLang="ko-KR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고딕18" panose="02020600000000000000" pitchFamily="18" charset="-127"/>
              <a:ea typeface="a고딕18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2832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조건문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 </a:t>
            </a: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 ~ else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switch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if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61639" y="1196510"/>
            <a:ext cx="2559002" cy="165505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0070C0"/>
                </a:solidFill>
              </a:rPr>
              <a:t>if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조건</a:t>
            </a:r>
            <a:r>
              <a:rPr lang="en-US" altLang="ko-KR" dirty="0">
                <a:solidFill>
                  <a:schemeClr val="tx1"/>
                </a:solidFill>
              </a:rPr>
              <a:t>)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조건이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</a:rPr>
              <a:t>참일때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  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실행할 문장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;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BE71FBE-9417-4C1F-AD2D-CC6FBBC3C0F6}"/>
              </a:ext>
            </a:extLst>
          </p:cNvPr>
          <p:cNvSpPr txBox="1"/>
          <p:nvPr/>
        </p:nvSpPr>
        <p:spPr>
          <a:xfrm>
            <a:off x="5225808" y="1213577"/>
            <a:ext cx="3801041" cy="34163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조건이 참일 경우 중괄호 안에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문장을 실행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</a:t>
            </a:r>
            <a:r>
              <a:rPr lang="en-US" altLang="ko-KR" dirty="0"/>
              <a:t>: </a:t>
            </a:r>
            <a:r>
              <a:rPr lang="ko-KR" altLang="en-US" dirty="0"/>
              <a:t>논리</a:t>
            </a:r>
            <a:r>
              <a:rPr lang="en-US" altLang="ko-KR" dirty="0"/>
              <a:t>, </a:t>
            </a:r>
            <a:r>
              <a:rPr lang="ko-KR" altLang="en-US" dirty="0"/>
              <a:t>비교 연산자 등을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활용하여 제시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실행할 문장이 한 줄이면 중괄호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생략가능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88020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조건문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 </a:t>
            </a: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 ~ else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switch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if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61639" y="1196510"/>
            <a:ext cx="2559002" cy="165505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0070C0"/>
                </a:solidFill>
              </a:rPr>
              <a:t>if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((a&gt;0)&amp;&amp;(a&lt;20))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//0&lt;a&lt;20</a:t>
            </a:r>
            <a:br>
              <a:rPr lang="en-US" altLang="ko-KR" dirty="0">
                <a:solidFill>
                  <a:schemeClr val="tx1"/>
                </a:solidFill>
              </a:rPr>
            </a:br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조건이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</a:rPr>
              <a:t>참일때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  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실행할 문장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;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BE71FBE-9417-4C1F-AD2D-CC6FBBC3C0F6}"/>
              </a:ext>
            </a:extLst>
          </p:cNvPr>
          <p:cNvSpPr txBox="1"/>
          <p:nvPr/>
        </p:nvSpPr>
        <p:spPr>
          <a:xfrm>
            <a:off x="5225808" y="1213577"/>
            <a:ext cx="3950120" cy="2531783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숫자의 범위를 정하여 비교연산자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사용시 </a:t>
            </a:r>
            <a:r>
              <a:rPr lang="en-US" altLang="ko-KR" dirty="0"/>
              <a:t>&amp;&amp; </a:t>
            </a:r>
            <a:r>
              <a:rPr lang="ko-KR" altLang="en-US" dirty="0"/>
              <a:t>또는 </a:t>
            </a:r>
            <a:r>
              <a:rPr lang="en-US" altLang="ko-KR" dirty="0"/>
              <a:t>|| </a:t>
            </a:r>
            <a:r>
              <a:rPr lang="ko-KR" altLang="en-US" dirty="0"/>
              <a:t>기호 사용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조건에 </a:t>
            </a:r>
            <a:r>
              <a:rPr lang="en-US" altLang="ko-KR" dirty="0"/>
              <a:t>0</a:t>
            </a:r>
            <a:r>
              <a:rPr lang="ko-KR" altLang="en-US" dirty="0"/>
              <a:t>이 아닌 다른 어떠한 수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가 들어가면 참으로 인식</a:t>
            </a:r>
            <a:endParaRPr lang="en-US" altLang="ko-KR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51A87983-BD06-45D3-BAD2-C3D2D32D83F0}"/>
              </a:ext>
            </a:extLst>
          </p:cNvPr>
          <p:cNvSpPr/>
          <p:nvPr/>
        </p:nvSpPr>
        <p:spPr>
          <a:xfrm>
            <a:off x="2461363" y="3003798"/>
            <a:ext cx="2559002" cy="165505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0070C0"/>
                </a:solidFill>
              </a:rPr>
              <a:t>If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b="1" u="sng" dirty="0">
                <a:solidFill>
                  <a:schemeClr val="tx1"/>
                </a:solidFill>
              </a:rPr>
              <a:t>1</a:t>
            </a:r>
            <a:r>
              <a:rPr lang="en-US" altLang="ko-KR" dirty="0">
                <a:solidFill>
                  <a:schemeClr val="tx1"/>
                </a:solidFill>
              </a:rPr>
              <a:t>)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//TRUE</a:t>
            </a:r>
            <a:br>
              <a:rPr lang="en-US" altLang="ko-KR" dirty="0">
                <a:solidFill>
                  <a:schemeClr val="tx1"/>
                </a:solidFill>
              </a:rPr>
            </a:br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조건이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</a:rPr>
              <a:t>참일때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  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실행할 문장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;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8097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조건문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 ~ else </a:t>
            </a: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switch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if ~ else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2461639" y="1196510"/>
            <a:ext cx="2559002" cy="28154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0070C0"/>
                </a:solidFill>
              </a:rPr>
              <a:t>if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조건</a:t>
            </a:r>
            <a:r>
              <a:rPr lang="en-US" altLang="ko-KR" dirty="0">
                <a:solidFill>
                  <a:schemeClr val="tx1"/>
                </a:solidFill>
              </a:rPr>
              <a:t>)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조건이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</a:rPr>
              <a:t>참일때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  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실행할 문장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;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0070C0"/>
                </a:solidFill>
              </a:rPr>
              <a:t>else</a:t>
            </a:r>
            <a:r>
              <a:rPr lang="en-US" altLang="ko-KR" dirty="0">
                <a:solidFill>
                  <a:schemeClr val="tx1"/>
                </a:solidFill>
              </a:rPr>
              <a:t> {</a:t>
            </a: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   ...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조건을 만족하지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altLang="ko-KR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  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않는 경우 실행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;...</a:t>
            </a:r>
            <a:br>
              <a:rPr lang="en-US" altLang="ko-KR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altLang="ko-KR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1A2BF0F-6E7E-48AA-BDCB-30941ECAE1E3}"/>
              </a:ext>
            </a:extLst>
          </p:cNvPr>
          <p:cNvSpPr txBox="1"/>
          <p:nvPr/>
        </p:nvSpPr>
        <p:spPr>
          <a:xfrm>
            <a:off x="5225809" y="1213577"/>
            <a:ext cx="3680498" cy="227786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조건이 참일 경우 </a:t>
            </a:r>
            <a:r>
              <a:rPr lang="en-US" altLang="ko-KR" dirty="0"/>
              <a:t>if</a:t>
            </a:r>
            <a:r>
              <a:rPr lang="ko-KR" altLang="en-US" dirty="0"/>
              <a:t> 문 중괄호 안에 문장을 실행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sz="2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조건이 거짓일 경우 </a:t>
            </a:r>
            <a:r>
              <a:rPr lang="en-US" altLang="ko-KR" dirty="0"/>
              <a:t>else</a:t>
            </a:r>
            <a:r>
              <a:rPr lang="ko-KR" altLang="en-US" dirty="0"/>
              <a:t>문     중괄호 안에 문장을 실행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34061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조건문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 ~ else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switch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중첩 </a:t>
            </a:r>
            <a:r>
              <a:rPr lang="ko-KR" altLang="en-US" sz="24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조건문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6117454" y="191942"/>
            <a:ext cx="2559002" cy="47596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0070C0"/>
                </a:solidFill>
              </a:rPr>
              <a:t>if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조건</a:t>
            </a:r>
            <a:r>
              <a:rPr lang="en-US" altLang="ko-KR" dirty="0">
                <a:solidFill>
                  <a:schemeClr val="tx1"/>
                </a:solidFill>
              </a:rPr>
              <a:t>1)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if (</a:t>
            </a:r>
            <a:r>
              <a:rPr lang="ko-KR" altLang="en-US" dirty="0">
                <a:solidFill>
                  <a:schemeClr val="tx1"/>
                </a:solidFill>
              </a:rPr>
              <a:t>조건</a:t>
            </a:r>
            <a:r>
              <a:rPr lang="en-US" altLang="ko-KR" dirty="0">
                <a:solidFill>
                  <a:schemeClr val="tx1"/>
                </a:solidFill>
              </a:rPr>
              <a:t>2)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조건이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</a:rPr>
              <a:t>참일때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    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실행할 문장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;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   }</a:t>
            </a: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   else {</a:t>
            </a: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   }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else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if(</a:t>
            </a:r>
            <a:r>
              <a:rPr lang="ko-KR" altLang="en-US" dirty="0">
                <a:solidFill>
                  <a:schemeClr val="tx1"/>
                </a:solidFill>
              </a:rPr>
              <a:t>조건</a:t>
            </a:r>
            <a:r>
              <a:rPr lang="en-US" altLang="ko-KR" dirty="0">
                <a:solidFill>
                  <a:schemeClr val="tx1"/>
                </a:solidFill>
              </a:rPr>
              <a:t>2)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}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else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3BD58D4-C8E3-406A-B0ED-312198D35730}"/>
              </a:ext>
            </a:extLst>
          </p:cNvPr>
          <p:cNvSpPr txBox="1"/>
          <p:nvPr/>
        </p:nvSpPr>
        <p:spPr>
          <a:xfrm>
            <a:off x="2331662" y="1283752"/>
            <a:ext cx="3680498" cy="253178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If</a:t>
            </a:r>
            <a:r>
              <a:rPr lang="ko-KR" altLang="en-US" dirty="0"/>
              <a:t>문 안에 여러 개의 </a:t>
            </a:r>
            <a:r>
              <a:rPr lang="en-US" altLang="ko-KR" dirty="0"/>
              <a:t>if</a:t>
            </a:r>
            <a:r>
              <a:rPr lang="ko-KR" altLang="en-US" dirty="0"/>
              <a:t>문을     넣어서 다양한 조건을          만족시킬 때 문장을 실행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If</a:t>
            </a:r>
            <a:r>
              <a:rPr lang="ko-KR" altLang="en-US" dirty="0"/>
              <a:t>문의 조건을 단순화하고       가독성이 좋아짐  </a:t>
            </a:r>
            <a:endParaRPr lang="en-US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6EFC25BF-3E44-4C74-81E4-8536F5F3F928}"/>
              </a:ext>
            </a:extLst>
          </p:cNvPr>
          <p:cNvSpPr/>
          <p:nvPr/>
        </p:nvSpPr>
        <p:spPr>
          <a:xfrm>
            <a:off x="5768884" y="1118520"/>
            <a:ext cx="78431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조건 </a:t>
            </a:r>
            <a:r>
              <a:rPr lang="en-US" altLang="ko-KR" sz="1100" b="1" dirty="0">
                <a:solidFill>
                  <a:schemeClr val="tx1"/>
                </a:solidFill>
              </a:rPr>
              <a:t>1 O</a:t>
            </a:r>
          </a:p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조건 </a:t>
            </a:r>
            <a:r>
              <a:rPr lang="en-US" altLang="ko-KR" sz="1100" b="1" dirty="0">
                <a:solidFill>
                  <a:schemeClr val="tx1"/>
                </a:solidFill>
              </a:rPr>
              <a:t>2 O</a:t>
            </a:r>
            <a:endParaRPr lang="ko-KR" altLang="en-US" sz="1100" b="1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D24CE080-3932-4D37-B50C-AFE2237FF586}"/>
              </a:ext>
            </a:extLst>
          </p:cNvPr>
          <p:cNvSpPr/>
          <p:nvPr/>
        </p:nvSpPr>
        <p:spPr>
          <a:xfrm>
            <a:off x="5616352" y="1969545"/>
            <a:ext cx="78431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조건 </a:t>
            </a:r>
            <a:r>
              <a:rPr lang="en-US" altLang="ko-KR" sz="1100" b="1" dirty="0">
                <a:solidFill>
                  <a:schemeClr val="tx1"/>
                </a:solidFill>
              </a:rPr>
              <a:t>1 O</a:t>
            </a:r>
          </a:p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조건 </a:t>
            </a:r>
            <a:r>
              <a:rPr lang="en-US" altLang="ko-KR" sz="1100" b="1" dirty="0">
                <a:solidFill>
                  <a:schemeClr val="tx1"/>
                </a:solidFill>
              </a:rPr>
              <a:t>2 X</a:t>
            </a:r>
            <a:endParaRPr lang="ko-KR" altLang="en-US" sz="1100" b="1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E3AB1907-7AF5-4255-A6F8-EE6C6F66D3C5}"/>
              </a:ext>
            </a:extLst>
          </p:cNvPr>
          <p:cNvSpPr/>
          <p:nvPr/>
        </p:nvSpPr>
        <p:spPr>
          <a:xfrm>
            <a:off x="7620000" y="3253984"/>
            <a:ext cx="78431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조건 </a:t>
            </a:r>
            <a:r>
              <a:rPr lang="en-US" altLang="ko-KR" sz="1100" b="1" dirty="0">
                <a:solidFill>
                  <a:schemeClr val="tx1"/>
                </a:solidFill>
              </a:rPr>
              <a:t>1 X</a:t>
            </a:r>
          </a:p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조건 </a:t>
            </a:r>
            <a:r>
              <a:rPr lang="en-US" altLang="ko-KR" sz="1100" b="1" dirty="0">
                <a:solidFill>
                  <a:schemeClr val="tx1"/>
                </a:solidFill>
              </a:rPr>
              <a:t>2 O</a:t>
            </a:r>
            <a:endParaRPr lang="ko-KR" altLang="en-US" sz="1100" b="1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37225280-2570-4CCA-8A1B-0706BE7D3EC4}"/>
              </a:ext>
            </a:extLst>
          </p:cNvPr>
          <p:cNvSpPr/>
          <p:nvPr/>
        </p:nvSpPr>
        <p:spPr>
          <a:xfrm>
            <a:off x="7620000" y="3815535"/>
            <a:ext cx="78431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조건 </a:t>
            </a:r>
            <a:r>
              <a:rPr lang="en-US" altLang="ko-KR" sz="1100" b="1" dirty="0">
                <a:solidFill>
                  <a:schemeClr val="tx1"/>
                </a:solidFill>
              </a:rPr>
              <a:t>1 X</a:t>
            </a:r>
          </a:p>
          <a:p>
            <a:pPr algn="ctr"/>
            <a:r>
              <a:rPr lang="ko-KR" altLang="en-US" sz="1100" b="1" dirty="0">
                <a:solidFill>
                  <a:schemeClr val="tx1"/>
                </a:solidFill>
              </a:rPr>
              <a:t>조건 </a:t>
            </a:r>
            <a:r>
              <a:rPr lang="en-US" altLang="ko-KR" sz="1100" b="1" dirty="0">
                <a:solidFill>
                  <a:schemeClr val="tx1"/>
                </a:solidFill>
              </a:rPr>
              <a:t>2 X</a:t>
            </a:r>
            <a:endParaRPr lang="ko-KR" altLang="en-US" sz="11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646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조건문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 ~ else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switch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중첩 </a:t>
            </a:r>
            <a:r>
              <a:rPr lang="ko-KR" altLang="en-US" sz="24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조건문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2461639" y="1196510"/>
            <a:ext cx="2559002" cy="34634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0070C0"/>
                </a:solidFill>
              </a:rPr>
              <a:t>if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조건</a:t>
            </a:r>
            <a:r>
              <a:rPr lang="en-US" altLang="ko-KR" dirty="0">
                <a:solidFill>
                  <a:schemeClr val="tx1"/>
                </a:solidFill>
              </a:rPr>
              <a:t>)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조건이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</a:rPr>
              <a:t>참일때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  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실행할 문장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...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0070C0"/>
                </a:solidFill>
              </a:rPr>
              <a:t>else if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조건</a:t>
            </a:r>
            <a:r>
              <a:rPr lang="en-US" altLang="ko-KR" dirty="0">
                <a:solidFill>
                  <a:schemeClr val="tx1"/>
                </a:solidFill>
              </a:rPr>
              <a:t>)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0070C0"/>
                </a:solidFill>
              </a:rPr>
              <a:t>else</a:t>
            </a:r>
            <a:r>
              <a:rPr lang="en-US" altLang="ko-KR" dirty="0">
                <a:solidFill>
                  <a:schemeClr val="tx1"/>
                </a:solidFill>
              </a:rPr>
              <a:t> {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1A2ADA1-C44C-4F97-981F-CEFA13A23699}"/>
              </a:ext>
            </a:extLst>
          </p:cNvPr>
          <p:cNvSpPr txBox="1"/>
          <p:nvPr/>
        </p:nvSpPr>
        <p:spPr>
          <a:xfrm>
            <a:off x="5225809" y="1213577"/>
            <a:ext cx="3680498" cy="37782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조건이 참일 경우 </a:t>
            </a:r>
            <a:r>
              <a:rPr lang="en-US" altLang="ko-KR" dirty="0"/>
              <a:t>if</a:t>
            </a:r>
            <a:r>
              <a:rPr lang="ko-KR" altLang="en-US" dirty="0"/>
              <a:t> 문 중괄호 안에 문장을 실행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조건이 거짓일 경우 </a:t>
            </a:r>
            <a:r>
              <a:rPr lang="en-US" altLang="ko-KR" dirty="0"/>
              <a:t>else if</a:t>
            </a:r>
            <a:r>
              <a:rPr lang="ko-KR" altLang="en-US" dirty="0"/>
              <a:t> 문 중괄호 안에 문장을 실행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조건이 거짓일 경우 </a:t>
            </a:r>
            <a:r>
              <a:rPr lang="en-US" altLang="ko-KR" dirty="0"/>
              <a:t>else</a:t>
            </a:r>
            <a:r>
              <a:rPr lang="ko-KR" altLang="en-US" dirty="0"/>
              <a:t> 문   중괄호 안에 문장을 실행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09352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err="1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조건문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if ~ else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중첩 </a:t>
            </a:r>
            <a:r>
              <a:rPr lang="ko-KR" altLang="en-US" sz="1700" dirty="0" err="1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조건문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switch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xmlns="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중첩 </a:t>
            </a:r>
            <a:r>
              <a:rPr lang="ko-KR" altLang="en-US" sz="24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조건문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2461639" y="1196510"/>
            <a:ext cx="2559002" cy="34634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0070C0"/>
                </a:solidFill>
              </a:rPr>
              <a:t>if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조건</a:t>
            </a:r>
            <a:r>
              <a:rPr lang="en-US" altLang="ko-KR" dirty="0">
                <a:solidFill>
                  <a:schemeClr val="tx1"/>
                </a:solidFill>
              </a:rPr>
              <a:t>) {</a:t>
            </a:r>
          </a:p>
          <a:p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0070C0"/>
                </a:solidFill>
              </a:rPr>
              <a:t>else if</a:t>
            </a:r>
            <a:r>
              <a:rPr lang="en-US" altLang="ko-KR" dirty="0">
                <a:solidFill>
                  <a:schemeClr val="tx1"/>
                </a:solidFill>
              </a:rPr>
              <a:t> (</a:t>
            </a:r>
            <a:r>
              <a:rPr lang="ko-KR" altLang="en-US" dirty="0">
                <a:solidFill>
                  <a:schemeClr val="tx1"/>
                </a:solidFill>
              </a:rPr>
              <a:t>조건</a:t>
            </a:r>
            <a:r>
              <a:rPr lang="en-US" altLang="ko-KR" dirty="0">
                <a:solidFill>
                  <a:schemeClr val="tx1"/>
                </a:solidFill>
              </a:rPr>
              <a:t>) {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0070C0"/>
                </a:solidFill>
              </a:rPr>
              <a:t>else if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조건</a:t>
            </a:r>
            <a:r>
              <a:rPr lang="en-US" altLang="ko-KR" dirty="0">
                <a:solidFill>
                  <a:schemeClr val="tx1"/>
                </a:solidFill>
              </a:rPr>
              <a:t>) {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1A2ADA1-C44C-4F97-981F-CEFA13A23699}"/>
              </a:ext>
            </a:extLst>
          </p:cNvPr>
          <p:cNvSpPr txBox="1"/>
          <p:nvPr/>
        </p:nvSpPr>
        <p:spPr>
          <a:xfrm>
            <a:off x="5225809" y="1213577"/>
            <a:ext cx="3680498" cy="3362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else if</a:t>
            </a:r>
            <a:r>
              <a:rPr lang="ko-KR" altLang="en-US" dirty="0"/>
              <a:t>문 사용하기 위해서는</a:t>
            </a:r>
            <a:r>
              <a:rPr lang="en-US" altLang="ko-KR" dirty="0"/>
              <a:t>    if</a:t>
            </a:r>
            <a:r>
              <a:rPr lang="ko-KR" altLang="en-US" dirty="0"/>
              <a:t>문에 중괄호를 사용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else if</a:t>
            </a:r>
            <a:r>
              <a:rPr lang="ko-KR" altLang="en-US" dirty="0"/>
              <a:t> 단독으로는 사용 불가능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else if</a:t>
            </a:r>
            <a:r>
              <a:rPr lang="ko-KR" altLang="en-US" dirty="0"/>
              <a:t>문 중복으로 사용 가능</a:t>
            </a:r>
            <a:r>
              <a:rPr lang="en-US" altLang="ko-KR" dirty="0"/>
              <a:t>  else</a:t>
            </a:r>
            <a:r>
              <a:rPr lang="ko-KR" altLang="en-US" dirty="0"/>
              <a:t>문</a:t>
            </a:r>
            <a:r>
              <a:rPr lang="en-US" altLang="ko-KR" dirty="0"/>
              <a:t> 1</a:t>
            </a:r>
            <a:r>
              <a:rPr lang="ko-KR" altLang="en-US" dirty="0"/>
              <a:t>개 까지만 사용 가능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07553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9b3c3c75-dc3c-4d54-ba15-65c1afece071" Revision="1" Stencil="System.MyShapes" StencilVersion="1.0"/>
</Control>
</file>

<file path=customXml/itemProps1.xml><?xml version="1.0" encoding="utf-8"?>
<ds:datastoreItem xmlns:ds="http://schemas.openxmlformats.org/officeDocument/2006/customXml" ds:itemID="{F9366F4D-F55F-4AC5-B594-D4559C753937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1479</Words>
  <Application>Microsoft Office PowerPoint</Application>
  <PresentationFormat>화면 슬라이드 쇼(16:9)</PresentationFormat>
  <Paragraphs>388</Paragraphs>
  <Slides>20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a고딕15</vt:lpstr>
      <vt:lpstr>a고딕18</vt:lpstr>
      <vt:lpstr>Arial</vt:lpstr>
      <vt:lpstr>a고딕13</vt:lpstr>
      <vt:lpstr>맑은 고딕</vt:lpstr>
      <vt:lpstr>a고딕11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Yu Jeong</dc:creator>
  <cp:lastModifiedBy>onsae</cp:lastModifiedBy>
  <cp:revision>501</cp:revision>
  <dcterms:created xsi:type="dcterms:W3CDTF">2017-06-01T00:33:53Z</dcterms:created>
  <dcterms:modified xsi:type="dcterms:W3CDTF">2019-04-10T02:08:23Z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